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Android App Review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Auto-generated report</a:t>
            </a:r>
          </a:p>
          <a:p>
            <a:r>
              <a:t>August 30,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Positive Reviews Word Cloud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wordcloud_positiv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1600"/>
            <a:ext cx="6400800" cy="3200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4572000"/>
            <a:ext cx="82296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t>Frequent words in positive reviews include 'easy', 'interface', and 'returns' —</a:t>
            </a:r>
          </a:p>
          <a:p>
            <a:r>
              <a:t>indicating satisfaction with usability and performance.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188720"/>
            <a:ext cx="8229600" cy="91440"/>
          </a:xfrm>
          <a:prstGeom prst="rect">
            <a:avLst/>
          </a:prstGeom>
          <a:solidFill>
            <a:srgbClr val="0078D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0" y="640080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">
                <a:solidFill>
                  <a:srgbClr val="646464"/>
                </a:solidFill>
              </a:rPr>
              <a:t>Generated by YourName | Slide 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Negative Reviews Word Cloud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wordcloud_negativ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1600"/>
            <a:ext cx="6400800" cy="3200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4572000"/>
            <a:ext cx="82296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t>Negative reviews often mention 'login', 'issue', 'delay', and 'support' —</a:t>
            </a:r>
          </a:p>
          <a:p>
            <a:r>
              <a:t>highlighting key pain points that frustrate users.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188720"/>
            <a:ext cx="8229600" cy="91440"/>
          </a:xfrm>
          <a:prstGeom prst="rect">
            <a:avLst/>
          </a:prstGeom>
          <a:solidFill>
            <a:srgbClr val="0078D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0" y="640080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">
                <a:solidFill>
                  <a:srgbClr val="646464"/>
                </a:solidFill>
              </a:rPr>
              <a:t>Generated by YourName | Slide 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Neutral Reviews Word Cloud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wordcloud_neutr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1600"/>
            <a:ext cx="6400800" cy="3200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4572000"/>
            <a:ext cx="82296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t>Neutral reviews contain suggestions or feature requests without strong emotional</a:t>
            </a:r>
          </a:p>
          <a:p>
            <a:r>
              <a:t>tone. Common themes include improvements and feedback.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188720"/>
            <a:ext cx="8229600" cy="91440"/>
          </a:xfrm>
          <a:prstGeom prst="rect">
            <a:avLst/>
          </a:prstGeom>
          <a:solidFill>
            <a:srgbClr val="0078D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0" y="640080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">
                <a:solidFill>
                  <a:srgbClr val="646464"/>
                </a:solidFill>
              </a:rPr>
              <a:t>Generated by YourName | Slide 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Top 20 Auto Categories (Bar Chart)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auto_category_bar_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1600"/>
            <a:ext cx="6400800" cy="3200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4572000"/>
            <a:ext cx="82296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t>This bar chart shows the most frequent auto-categorized issue types. Login,</a:t>
            </a:r>
          </a:p>
          <a:p>
            <a:r>
              <a:t>payment, and KYC issues dominate.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188720"/>
            <a:ext cx="8229600" cy="91440"/>
          </a:xfrm>
          <a:prstGeom prst="rect">
            <a:avLst/>
          </a:prstGeom>
          <a:solidFill>
            <a:srgbClr val="0078D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0" y="640080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">
                <a:solidFill>
                  <a:srgbClr val="646464"/>
                </a:solidFill>
              </a:rPr>
              <a:t>Generated by YourName | Slide 13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Sentiment Across Top Auto Categories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auto_category_sentiment_stacked_ba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1600"/>
            <a:ext cx="6400800" cy="3200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4572000"/>
            <a:ext cx="82296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t>This stacked bar chart shows how sentiment varies by issue category. Login and</a:t>
            </a:r>
          </a:p>
          <a:p>
            <a:r>
              <a:t>support issues are mostly negative, while some categories like feature requests</a:t>
            </a:r>
          </a:p>
          <a:p>
            <a:r>
              <a:t>show more neutral or positive sentiment.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188720"/>
            <a:ext cx="8229600" cy="91440"/>
          </a:xfrm>
          <a:prstGeom prst="rect">
            <a:avLst/>
          </a:prstGeom>
          <a:solidFill>
            <a:srgbClr val="0078D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0" y="640080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">
                <a:solidFill>
                  <a:srgbClr val="646464"/>
                </a:solidFill>
              </a:rPr>
              <a:t>Generated by YourName | Slide 14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Pareto Analysis of Top 20 Clusters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pareto_cluster_analysis_top2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1600"/>
            <a:ext cx="6400800" cy="3200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4572000"/>
            <a:ext cx="82296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t>This Pareto chart visualizes the top 20 review clusters, showing their</a:t>
            </a:r>
          </a:p>
          <a:p>
            <a:r>
              <a:t>individual frequencies and cumulative contribution. It helps identify the few</a:t>
            </a:r>
          </a:p>
          <a:p>
            <a:r>
              <a:t>key issues that account for the majority of complaints, aligning with the 80/20</a:t>
            </a:r>
          </a:p>
          <a:p>
            <a:r>
              <a:t>principle for prioritization.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188720"/>
            <a:ext cx="8229600" cy="91440"/>
          </a:xfrm>
          <a:prstGeom prst="rect">
            <a:avLst/>
          </a:prstGeom>
          <a:solidFill>
            <a:srgbClr val="0078D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0" y="640080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">
                <a:solidFill>
                  <a:srgbClr val="646464"/>
                </a:solidFill>
              </a:rPr>
              <a:t>Generated by YourName | Slide 15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Top 20 Clusters (Bar Chart)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top_20_clusters_bar_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1600"/>
            <a:ext cx="6400800" cy="3200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4572000"/>
            <a:ext cx="82296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t>This chart visualizes the most common clusters found using GPT-based grouping.</a:t>
            </a:r>
          </a:p>
          <a:p>
            <a:r>
              <a:t>It highlights the frequency of each recurring theme.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188720"/>
            <a:ext cx="8229600" cy="91440"/>
          </a:xfrm>
          <a:prstGeom prst="rect">
            <a:avLst/>
          </a:prstGeom>
          <a:solidFill>
            <a:srgbClr val="0078D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0" y="640080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">
                <a:solidFill>
                  <a:srgbClr val="646464"/>
                </a:solidFill>
              </a:rPr>
              <a:t>Generated by YourName | Slide 16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Time-Series Analysis of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time_series_average_scor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1600"/>
            <a:ext cx="6400800" cy="3200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4572000"/>
            <a:ext cx="82296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t>This time-series plot shows the average review scores over time, helping to</a:t>
            </a:r>
          </a:p>
          <a:p>
            <a:r>
              <a:t>identify any recent dips or improvements in user sentiment that may correlate</a:t>
            </a:r>
          </a:p>
          <a:p>
            <a:r>
              <a:t>with app updates or feature releases.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188720"/>
            <a:ext cx="8229600" cy="91440"/>
          </a:xfrm>
          <a:prstGeom prst="rect">
            <a:avLst/>
          </a:prstGeom>
          <a:solidFill>
            <a:srgbClr val="0078D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0" y="640080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">
                <a:solidFill>
                  <a:srgbClr val="646464"/>
                </a:solidFill>
              </a:rPr>
              <a:t>Generated by YourName | Slide 17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Findings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Based on sentiment, categorization, and cluster frequency</a:t>
            </a:r>
          </a:p>
          <a:p>
            <a:pPr/>
            <a:r>
              <a:t>1) Overall sentiment: Positive 51.5%, Negative 8.5%, Neutral 40.0%.</a:t>
            </a:r>
            <a:br/>
            <a:r>
              <a:t>   Interpretation: Strong positive majority indicates product strengths, but the negative tail highlights recurring frictions</a:t>
            </a:r>
            <a:br/>
            <a:r>
              <a:t>   that affect retention. Track weekly sentiment deltas and prioritize issues causing negative spikes.</a:t>
            </a:r>
            <a:br/>
          </a:p>
          <a:p>
            <a:pPr/>
            <a:r>
              <a:t>2) Topic signals &amp; user praise: Top LDA topics emphasize: app nice good best update, reel account new instagram follower, instagram account id platform cant, app good instagram reel best.</a:t>
            </a:r>
            <a:br/>
            <a:r>
              <a:t>   This suggests core capabilities (e.g., charts, funds, usability) are perceived as strengths by many users.</a:t>
            </a:r>
            <a:br/>
            <a:r>
              <a:t>   Leverage these strengths in messaging and prioritize feature polish that amplifies this positive feedback.</a:t>
            </a:r>
            <a:br/>
          </a:p>
          <a:p>
            <a:pPr/>
            <a:r>
              <a:t>3) Pareto concentration: top clusters = UI Bug, Login Issue, Feature Request, Good Experience, Account Suspension.</a:t>
            </a:r>
            <a:br/>
            <a:r>
              <a:t>   Analysis (Pareto) shows a small number of issue categories drive most complaints — fixing those yields outsized impact.</a:t>
            </a:r>
            <a:br/>
            <a:r>
              <a:t>   Use Top_20_Cluster_Stats.xlsx to identify exact counts and prioritize the top 3 clusters for an immediate ROI.</a:t>
            </a:r>
          </a:p>
          <a:p>
            <a:pPr/>
            <a:r>
              <a:t>4) UX &amp; stability hotspots: login/authentication failures (OTP, lockouts).</a:t>
            </a:r>
            <a:br/>
            <a:r>
              <a:t>   These issues cause immediate task failure and generate high-severity support tickets; reproduce top issues with covered steps,</a:t>
            </a:r>
            <a:br/>
            <a:r>
              <a:t>   add telemetry to capture failure contexts (app-version, device, network), and introduce guards in the UX to prevent fatal flows.</a:t>
            </a:r>
          </a:p>
          <a:p>
            <a:pPr/>
            <a:r>
              <a:t>5) Support &amp; trust signals: fees / hidden charges raising trust concerns, slow or unsatisfactory customer support experience.</a:t>
            </a:r>
            <a:br/>
            <a:r>
              <a:t>   Billing disputes, fraud flags and slow support increase churn risk. Track time-to-resolution, dispute volume, and repeat tickets</a:t>
            </a:r>
            <a:br/>
            <a:r>
              <a:t>   and set targets (e.g., resolve critical financial tickets &lt; 24 hours).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188720"/>
            <a:ext cx="8229600" cy="91440"/>
          </a:xfrm>
          <a:prstGeom prst="rect">
            <a:avLst/>
          </a:prstGeom>
          <a:solidFill>
            <a:srgbClr val="0078D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0" y="640080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">
                <a:solidFill>
                  <a:srgbClr val="646464"/>
                </a:solidFill>
              </a:rPr>
              <a:t>Generated by YourName | Slide 18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Actionable recommendations based on analysis</a:t>
            </a:r>
          </a:p>
          <a:p>
            <a:pPr/>
            <a:r>
              <a:t>1) Run a 30-day Pareto Triage Sprint:</a:t>
            </a:r>
            <a:br/>
            <a:r>
              <a:t>   - Focus a cross-functional team on the top 3 clusters (engineering, QA, product, ops).</a:t>
            </a:r>
            <a:br/>
            <a:r>
              <a:t>   - Reproduce, patch, and validate fixes; push phased hotfixes and monitor metrics post-release.</a:t>
            </a:r>
            <a:br/>
            <a:r>
              <a:t>   - Track cluster counts daily to confirm impact.</a:t>
            </a:r>
          </a:p>
          <a:p>
            <a:pPr/>
            <a:r>
              <a:t>2) Improve UX flows &amp; observability:</a:t>
            </a:r>
            <a:br/>
            <a:r>
              <a:t>   - Simplify login and KYC flows (clear errors, inline help, retry paths) and reduce friction points.</a:t>
            </a:r>
            <a:br/>
            <a:r>
              <a:t>   - Instrument detailed telemetry (error codes, device, network) and create dashboards to find root causes.</a:t>
            </a:r>
            <a:br/>
            <a:r>
              <a:t>   - Add synthetic tests to catch regressions before release.</a:t>
            </a:r>
          </a:p>
          <a:p>
            <a:pPr/>
            <a:r>
              <a:t>3) Payment reliability &amp; transparency:</a:t>
            </a:r>
            <a:br/>
            <a:r>
              <a:t>   - Display clear fee breakdowns and transaction status; provide immediate next-action guidance on errors.</a:t>
            </a:r>
            <a:br/>
            <a:r>
              <a:t>   - Implement automatic retries for transient failures and create a fast-track billing-dispute process.</a:t>
            </a:r>
            <a:br/>
            <a:r>
              <a:t>   - Provide ops dashboard to manage dispute SLA (&lt;48h for billing issues).</a:t>
            </a:r>
          </a:p>
          <a:p>
            <a:pPr/>
            <a:r>
              <a:t>4) Support model upgrade &amp; SLAs:</a:t>
            </a:r>
            <a:br/>
            <a:r>
              <a:t>   - Deploy AI-assisted triage to resolve common queries instantly and gather structured info for agents.</a:t>
            </a:r>
            <a:br/>
            <a:r>
              <a:t>   - Route critical financial/fraud tickets to a high-priority queue and measure first-contact resolution.</a:t>
            </a:r>
            <a:br/>
            <a:r>
              <a:t>   - Publish expected SLAs in-app so customers know what to expect.</a:t>
            </a:r>
          </a:p>
          <a:p>
            <a:pPr/>
            <a:r>
              <a:t>5) Roadmap transparency &amp; closed-loop feedback:</a:t>
            </a:r>
            <a:br/>
            <a:r>
              <a:t>   - Publish a concise roadmap addressing top-requested features and provide beta access to engaged users.</a:t>
            </a:r>
            <a:br/>
            <a:r>
              <a:t>   - After each major release, re-run sentiment &amp; cluster analysis and communicate outcomes in release notes.</a:t>
            </a:r>
            <a:br/>
            <a:r>
              <a:t>   - Use metrics (sentiment delta, cluster counts, NPS) to measure success.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188720"/>
            <a:ext cx="8229600" cy="91440"/>
          </a:xfrm>
          <a:prstGeom prst="rect">
            <a:avLst/>
          </a:prstGeom>
          <a:solidFill>
            <a:srgbClr val="0078D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0" y="640080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">
                <a:solidFill>
                  <a:srgbClr val="646464"/>
                </a:solidFill>
              </a:rPr>
              <a:t>Generated by YourName | Slide 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To identify user pain points and sentiment from Google Play reviews to help improve the app.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188720"/>
            <a:ext cx="8229600" cy="91440"/>
          </a:xfrm>
          <a:prstGeom prst="rect">
            <a:avLst/>
          </a:prstGeom>
          <a:solidFill>
            <a:srgbClr val="0078D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0" y="640080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">
                <a:solidFill>
                  <a:srgbClr val="646464"/>
                </a:solidFill>
              </a:rPr>
              <a:t>Generated by YourName | Slide 2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Tools &amp; Technologies (detailed)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Core libraries, models and what they do</a:t>
            </a:r>
          </a:p>
          <a:p>
            <a:pPr/>
            <a:r>
              <a:t>Python 3.9+ — codebase (pandas 1.x, numpy 1.x) for data processing</a:t>
            </a:r>
          </a:p>
          <a:p>
            <a:pPr/>
            <a:r>
              <a:t>google-play-scraper — scrape reviews from Play Store</a:t>
            </a:r>
          </a:p>
          <a:p>
            <a:pPr/>
            <a:r>
              <a:t>NLTK &amp; TextBlob — preprocessing, stopwords, lemmatization, polarity sentiment</a:t>
            </a:r>
          </a:p>
          <a:p>
            <a:pPr/>
            <a:r>
              <a:t>Gensim LDA — unsupervised topic modeling (num_topics configurable)</a:t>
            </a:r>
          </a:p>
          <a:p>
            <a:pPr/>
            <a:r>
              <a:t>OpenAI embeddings (text-embedding-3-small) — semantic vectors for clustering</a:t>
            </a:r>
          </a:p>
          <a:p>
            <a:pPr/>
            <a:r>
              <a:t>OpenAI Chat (gpt-3.5-turbo) — human-like cluster names, categorization, recommendations</a:t>
            </a:r>
          </a:p>
          <a:p>
            <a:pPr/>
            <a:r>
              <a:t>scikit-learn (KMeans) — clustering; consider UMAP+HDBSCAN for production</a:t>
            </a:r>
          </a:p>
          <a:p>
            <a:pPr/>
            <a:r>
              <a:t>Matplotlib + WordCloud — charts and word-clouds for slides</a:t>
            </a:r>
          </a:p>
          <a:p>
            <a:pPr/>
            <a:r>
              <a:t>python-pptx — automated PowerPoint report generation</a:t>
            </a:r>
          </a:p>
          <a:p>
            <a:pPr/>
            <a:r>
              <a:t>python-dotenv, tenacity — env management and robust API retries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188720"/>
            <a:ext cx="8229600" cy="91440"/>
          </a:xfrm>
          <a:prstGeom prst="rect">
            <a:avLst/>
          </a:prstGeom>
          <a:solidFill>
            <a:srgbClr val="0078D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0" y="640080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">
                <a:solidFill>
                  <a:srgbClr val="646464"/>
                </a:solidFill>
              </a:rPr>
              <a:t>Generated by YourName | Slide 20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 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Google Play Store</a:t>
            </a:r>
          </a:p>
          <a:p>
            <a:r>
              <a:t>• Package: com.instagram.android</a:t>
            </a:r>
          </a:p>
          <a:p>
            <a:pPr/>
            <a:r>
              <a:t>Scraped file: App_Reviews.csv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188720"/>
            <a:ext cx="8229600" cy="91440"/>
          </a:xfrm>
          <a:prstGeom prst="rect">
            <a:avLst/>
          </a:prstGeom>
          <a:solidFill>
            <a:srgbClr val="0078D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0" y="640080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">
                <a:solidFill>
                  <a:srgbClr val="646464"/>
                </a:solidFill>
              </a:rPr>
              <a:t>Generated by YourName | Slide 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 Cleaning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Applied basic regex, stopwords removal and lemmatization</a:t>
            </a:r>
          </a:p>
          <a:p>
            <a:pPr/>
            <a:r>
              <a:t>Output file: Cleaned_Reviews.csv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188720"/>
            <a:ext cx="8229600" cy="91440"/>
          </a:xfrm>
          <a:prstGeom prst="rect">
            <a:avLst/>
          </a:prstGeom>
          <a:solidFill>
            <a:srgbClr val="0078D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0" y="640080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">
                <a:solidFill>
                  <a:srgbClr val="646464"/>
                </a:solidFill>
              </a:rPr>
              <a:t>Generated by YourName | Slide 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Sentiment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Used TextBlob to assign polarity-based sentiment to each review</a:t>
            </a:r>
          </a:p>
          <a:p>
            <a:pPr/>
            <a:r>
              <a:t>Output file: Reviews_With_Sentiment.csv</a:t>
            </a:r>
          </a:p>
          <a:p>
            <a:pPr/>
            <a:r>
              <a:t>Chart: sentiment_pie.png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188720"/>
            <a:ext cx="8229600" cy="91440"/>
          </a:xfrm>
          <a:prstGeom prst="rect">
            <a:avLst/>
          </a:prstGeom>
          <a:solidFill>
            <a:srgbClr val="0078D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0" y="640080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">
                <a:solidFill>
                  <a:srgbClr val="646464"/>
                </a:solidFill>
              </a:rPr>
              <a:t>Generated by YourName | Slide 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Filtered Reviews (1–4 Stars)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Filtered reviews with score 1–4 to detect complaints</a:t>
            </a:r>
          </a:p>
          <a:p>
            <a:pPr/>
            <a:r>
              <a:t>File: Filtered_1_4_Star_Reviews.xlsx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188720"/>
            <a:ext cx="8229600" cy="91440"/>
          </a:xfrm>
          <a:prstGeom prst="rect">
            <a:avLst/>
          </a:prstGeom>
          <a:solidFill>
            <a:srgbClr val="0078D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0" y="640080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">
                <a:solidFill>
                  <a:srgbClr val="646464"/>
                </a:solidFill>
              </a:rPr>
              <a:t>Generated by YourName | Slide 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Auto-Categorization using GPT-3.5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Used GPT-3.5 to assign issue categories to each review</a:t>
            </a:r>
          </a:p>
          <a:p>
            <a:pPr/>
            <a:r>
              <a:t>Example: Login Issue, Payment Failure</a:t>
            </a:r>
          </a:p>
          <a:p>
            <a:pPr/>
            <a:r>
              <a:t>Output file: Auto_Categorized_Reviews.xlsx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188720"/>
            <a:ext cx="8229600" cy="91440"/>
          </a:xfrm>
          <a:prstGeom prst="rect">
            <a:avLst/>
          </a:prstGeom>
          <a:solidFill>
            <a:srgbClr val="0078D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0" y="640080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">
                <a:solidFill>
                  <a:srgbClr val="646464"/>
                </a:solidFill>
              </a:rPr>
              <a:t>Generated by YourName | Slide 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Clustering via GPT-3.5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Grouped reviews into higher-level clusters</a:t>
            </a:r>
          </a:p>
          <a:p>
            <a:pPr/>
            <a:r>
              <a:t>Output file: Clustered_Reviews.xlsx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188720"/>
            <a:ext cx="8229600" cy="91440"/>
          </a:xfrm>
          <a:prstGeom prst="rect">
            <a:avLst/>
          </a:prstGeom>
          <a:solidFill>
            <a:srgbClr val="0078D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0" y="640080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">
                <a:solidFill>
                  <a:srgbClr val="646464"/>
                </a:solidFill>
              </a:rPr>
              <a:t>Generated by YourName | Slide 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Sentiment Distribution (Pie Chart)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sentiment_pi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1600"/>
            <a:ext cx="3200400" cy="3200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4572000"/>
            <a:ext cx="82296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t>This chart shows the overall sentiment of app reviews. A large share of negative</a:t>
            </a:r>
          </a:p>
          <a:p>
            <a:r>
              <a:t>reviews suggests areas of concern, such as app crashes or poor support. Positive</a:t>
            </a:r>
          </a:p>
          <a:p>
            <a:r>
              <a:t>reviews reflect satisfaction with ease of use and features.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188720"/>
            <a:ext cx="8229600" cy="91440"/>
          </a:xfrm>
          <a:prstGeom prst="rect">
            <a:avLst/>
          </a:prstGeom>
          <a:solidFill>
            <a:srgbClr val="0078D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0" y="6400800"/>
            <a:ext cx="8229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">
                <a:solidFill>
                  <a:srgbClr val="646464"/>
                </a:solidFill>
              </a:rPr>
              <a:t>Generated by YourName | Slide 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